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73" r:id="rId10"/>
    <p:sldId id="274" r:id="rId11"/>
    <p:sldId id="275" r:id="rId12"/>
    <p:sldId id="276" r:id="rId13"/>
    <p:sldId id="277" r:id="rId14"/>
    <p:sldId id="28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Unlicensed Driving</a:t>
            </a:r>
            <a:endParaRPr lang="en-US" sz="3600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229600" cy="9144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/>
              </a:rPr>
              <a:t>What are the crash characteristics of young unlicense</a:t>
            </a:r>
            <a:r>
              <a:rPr lang="en-CA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/>
              </a:rPr>
              <a:t>d drivers?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8382000" cy="3429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3100" dirty="0" smtClean="0">
                <a:latin typeface="+mj-lt"/>
              </a:rPr>
              <a:t>Crashes involving young unlicensed drivers often occur: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dirty="0" smtClean="0">
                <a:latin typeface="+mj-lt"/>
              </a:rPr>
              <a:t>between </a:t>
            </a:r>
            <a:r>
              <a:rPr lang="en-CA" dirty="0">
                <a:latin typeface="+mj-lt"/>
              </a:rPr>
              <a:t>F</a:t>
            </a:r>
            <a:r>
              <a:rPr lang="en-CA" dirty="0" smtClean="0">
                <a:latin typeface="+mj-lt"/>
              </a:rPr>
              <a:t>riday and </a:t>
            </a:r>
            <a:r>
              <a:rPr lang="en-CA" dirty="0">
                <a:latin typeface="+mj-lt"/>
              </a:rPr>
              <a:t>S</a:t>
            </a:r>
            <a:r>
              <a:rPr lang="en-CA" dirty="0" smtClean="0">
                <a:latin typeface="+mj-lt"/>
              </a:rPr>
              <a:t>unday;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dirty="0" smtClean="0">
                <a:latin typeface="+mj-lt"/>
              </a:rPr>
              <a:t>between 6 a.m. and 6 p.m.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dirty="0" smtClean="0">
                <a:latin typeface="+mj-lt"/>
              </a:rPr>
              <a:t>on high-speed roads, involving a single vehicle; and,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dirty="0" smtClean="0">
                <a:latin typeface="+mj-lt"/>
              </a:rPr>
              <a:t>with two or more occupants who are                              not wearing seat belts (Hanna et al. 2006).</a:t>
            </a:r>
          </a:p>
        </p:txBody>
      </p:sp>
    </p:spTree>
    <p:extLst>
      <p:ext uri="{BB962C8B-B14F-4D97-AF65-F5344CB8AC3E}">
        <p14:creationId xmlns:p14="http://schemas.microsoft.com/office/powerpoint/2010/main" val="15238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305800" cy="9144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/>
              </a:rPr>
              <a:t>What will happen if a driver is caught driving unlicensed?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5715000" cy="391761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200" dirty="0" smtClean="0">
                <a:latin typeface="+mj-lt"/>
              </a:rPr>
              <a:t>According to the Criminal Code of Canada, it is illegal for a person to operate a vehicle when they are not qualified to do so.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200" dirty="0" smtClean="0">
                <a:latin typeface="+mj-lt"/>
              </a:rPr>
              <a:t>Consequences include: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vehicle impoundment;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fines; and,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jail time.</a:t>
            </a:r>
          </a:p>
        </p:txBody>
      </p:sp>
      <p:pic>
        <p:nvPicPr>
          <p:cNvPr id="3074" name="Picture 2" descr="C:\Users\charlottep\AppData\Local\Microsoft\Windows\Temporary Internet Files\Content.IE5\65NX0WY4\MC900013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48" y="3486150"/>
            <a:ext cx="360164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229600" cy="762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CA" sz="24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/>
              </a:rPr>
              <a:t>What can the government and law enforcement do to reduce unlicensed driving?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8229600" cy="3917618"/>
          </a:xfrm>
        </p:spPr>
        <p:txBody>
          <a:bodyPr>
            <a:normAutofit lnSpcReduction="10000"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 smtClean="0">
                <a:latin typeface="+mj-lt"/>
              </a:rPr>
              <a:t>Increased law enforcement and stricter penalties targeting unlicensed drivers have been shown to reduce overall crash rates.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 smtClean="0">
                <a:latin typeface="+mj-lt"/>
              </a:rPr>
              <a:t>Proven penalties include: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confiscating vehicle registration or licence plates and,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vehicle impoundment or                                  seizure.</a:t>
            </a:r>
          </a:p>
        </p:txBody>
      </p:sp>
    </p:spTree>
    <p:extLst>
      <p:ext uri="{BB962C8B-B14F-4D97-AF65-F5344CB8AC3E}">
        <p14:creationId xmlns:p14="http://schemas.microsoft.com/office/powerpoint/2010/main" val="17079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8229600" cy="9144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/>
              </a:rPr>
              <a:t>What can drivers do to reduce unlicensed driving?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8077200" cy="3657600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 smtClean="0">
                <a:latin typeface="+mj-lt"/>
              </a:rPr>
              <a:t>Young drivers should follow the restrictions of graduated driver licensing (GDL) programs.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 smtClean="0">
                <a:latin typeface="+mj-lt"/>
              </a:rPr>
              <a:t>They should carry vehicle insurance that meets provincial requirements.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 smtClean="0">
                <a:latin typeface="+mj-lt"/>
              </a:rPr>
              <a:t>Driver licenses should be kept up to date and renewed, including licence plate stickers.</a:t>
            </a:r>
          </a:p>
        </p:txBody>
      </p:sp>
    </p:spTree>
    <p:extLst>
      <p:ext uri="{BB962C8B-B14F-4D97-AF65-F5344CB8AC3E}">
        <p14:creationId xmlns:p14="http://schemas.microsoft.com/office/powerpoint/2010/main" val="13035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1752600"/>
            <a:ext cx="8305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For more information, visit us at: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925489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www.yndrc.ca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www.tirf.ca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9286159">
            <a:off x="2669864" y="4147558"/>
            <a:ext cx="5874837" cy="80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kern="0" dirty="0" smtClean="0">
                <a:solidFill>
                  <a:schemeClr val="accent6"/>
                </a:solidFill>
                <a:ea typeface="ＭＳ Ｐゴシック"/>
              </a:rPr>
              <a:t>Stay informed!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001000" cy="685800"/>
          </a:xfrm>
        </p:spPr>
        <p:txBody>
          <a:bodyPr>
            <a:noAutofit/>
          </a:bodyPr>
          <a:lstStyle/>
          <a:p>
            <a:pPr algn="l"/>
            <a:r>
              <a:rPr lang="en-CA" sz="4800" b="1" kern="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Overview</a:t>
            </a:r>
            <a:r>
              <a:rPr lang="en-CA" sz="4800" b="1" kern="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: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8229600" cy="3048000"/>
          </a:xfrm>
        </p:spPr>
        <p:txBody>
          <a:bodyPr>
            <a:no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Who are unlicensed drivers?</a:t>
            </a:r>
          </a:p>
          <a:p>
            <a:pPr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kern="0" dirty="0">
                <a:solidFill>
                  <a:srgbClr val="000000"/>
                </a:solidFill>
                <a:ea typeface="ＭＳ Ｐゴシック"/>
              </a:rPr>
              <a:t>Crash risk of unlicensed </a:t>
            </a:r>
            <a:r>
              <a:rPr lang="en-US" sz="3000" kern="0" dirty="0" smtClean="0">
                <a:solidFill>
                  <a:srgbClr val="000000"/>
                </a:solidFill>
                <a:ea typeface="ＭＳ Ｐゴシック"/>
              </a:rPr>
              <a:t>drivers</a:t>
            </a:r>
            <a:endParaRPr lang="en-US" sz="30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Behaviours of unlicensed drivers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Legislation</a:t>
            </a:r>
            <a:endParaRPr lang="en-US" sz="3000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30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Solutions </a:t>
            </a:r>
            <a:endParaRPr lang="en-US" sz="30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83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001000" cy="838200"/>
          </a:xfrm>
        </p:spPr>
        <p:txBody>
          <a:bodyPr>
            <a:normAutofit/>
          </a:bodyPr>
          <a:lstStyle/>
          <a:p>
            <a:pPr algn="l"/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Who are unlicensed drivers?	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39624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7400" dirty="0" smtClean="0">
                <a:latin typeface="+mj-lt"/>
              </a:rPr>
              <a:t>Drivers who have a driver’s </a:t>
            </a:r>
            <a:r>
              <a:rPr lang="en-US" sz="7400" dirty="0" err="1" smtClean="0">
                <a:latin typeface="+mj-lt"/>
              </a:rPr>
              <a:t>licence</a:t>
            </a:r>
            <a:r>
              <a:rPr lang="en-US" sz="7400" dirty="0" smtClean="0">
                <a:latin typeface="+mj-lt"/>
              </a:rPr>
              <a:t> that is invalid because it is: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6800" dirty="0">
                <a:latin typeface="+mj-lt"/>
              </a:rPr>
              <a:t>s</a:t>
            </a:r>
            <a:r>
              <a:rPr lang="en-US" sz="6800" dirty="0" smtClean="0">
                <a:latin typeface="+mj-lt"/>
              </a:rPr>
              <a:t>uspended;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6800" dirty="0">
                <a:latin typeface="+mj-lt"/>
              </a:rPr>
              <a:t>r</a:t>
            </a:r>
            <a:r>
              <a:rPr lang="en-US" sz="6800" dirty="0" smtClean="0">
                <a:latin typeface="+mj-lt"/>
              </a:rPr>
              <a:t>evoked;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6800" dirty="0" smtClean="0">
                <a:latin typeface="+mj-lt"/>
              </a:rPr>
              <a:t>inappropriate; or,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US" sz="6800" dirty="0" smtClean="0">
                <a:latin typeface="+mj-lt"/>
              </a:rPr>
              <a:t>expired or cancelled/denied.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7400" dirty="0">
                <a:latin typeface="+mj-lt"/>
              </a:rPr>
              <a:t>D</a:t>
            </a:r>
            <a:r>
              <a:rPr lang="en-US" sz="7400" dirty="0" smtClean="0">
                <a:latin typeface="+mj-lt"/>
              </a:rPr>
              <a:t>rivers who have do not undergo the process necessary to obtain a licence</a:t>
            </a:r>
            <a:r>
              <a:rPr lang="en-US" sz="7400" dirty="0">
                <a:latin typeface="+mj-lt"/>
              </a:rPr>
              <a:t> </a:t>
            </a:r>
            <a:r>
              <a:rPr lang="en-US" sz="7400" dirty="0" smtClean="0">
                <a:latin typeface="+mj-lt"/>
              </a:rPr>
              <a:t>(</a:t>
            </a:r>
            <a:r>
              <a:rPr lang="en-US" sz="7400" dirty="0" err="1" smtClean="0">
                <a:latin typeface="+mj-lt"/>
              </a:rPr>
              <a:t>Sweedler</a:t>
            </a:r>
            <a:r>
              <a:rPr lang="en-US" sz="7400" dirty="0" smtClean="0">
                <a:latin typeface="+mj-lt"/>
              </a:rPr>
              <a:t> 2007).</a:t>
            </a:r>
            <a:endParaRPr lang="en-US" sz="7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23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3058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Why is a licence important to young drivers?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5181600" cy="38862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800" dirty="0" smtClean="0">
                <a:latin typeface="+mj-lt"/>
              </a:rPr>
              <a:t>Driving represents freedom, mobility, and an increase in responsibility.</a:t>
            </a:r>
          </a:p>
          <a:p>
            <a:pPr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2800" dirty="0" smtClean="0">
                <a:latin typeface="+mj-lt"/>
              </a:rPr>
              <a:t>A </a:t>
            </a:r>
            <a:r>
              <a:rPr lang="en-US" sz="2800" dirty="0" err="1" smtClean="0">
                <a:latin typeface="+mj-lt"/>
              </a:rPr>
              <a:t>licence</a:t>
            </a:r>
            <a:r>
              <a:rPr lang="en-US" sz="2800" dirty="0" smtClean="0">
                <a:latin typeface="+mj-lt"/>
              </a:rPr>
              <a:t> is a tool that helps teens maintain an active lifestyle.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399"/>
            <a:ext cx="2590800" cy="34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How many crashes involve unlicensed drivers?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6019800" cy="3886200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 Ontario, about 2,000 fatal and serious-injury crashes occur every year involving unlicensed drivers.</a:t>
            </a:r>
          </a:p>
          <a:p>
            <a:pPr lvl="1" eaLnBrk="0" fontAlgn="base" hangingPunct="0">
              <a:spcAft>
                <a:spcPct val="0"/>
              </a:spcAft>
              <a:buClr>
                <a:srgbClr val="FF9900"/>
              </a:buClr>
              <a:buFont typeface="Verdana" panose="020B0604030504040204" pitchFamily="34" charset="0"/>
              <a:buChar char="»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1 in 14 crashes involve an unlicensed driver (</a:t>
            </a:r>
            <a:r>
              <a:rPr lang="en-CA" sz="2400" kern="0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Sweedler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2007).</a:t>
            </a: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 the United States 1 in 5 fatal crashes involve unlicensed drivers (</a:t>
            </a:r>
            <a:r>
              <a:rPr lang="en-CA" sz="2800" kern="0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Scopatz</a:t>
            </a: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et al. 2003).</a:t>
            </a:r>
            <a:endParaRPr lang="en-CA" sz="28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pic>
        <p:nvPicPr>
          <p:cNvPr id="1026" name="Picture 2" descr="C:\Users\charlottep\AppData\Local\Microsoft\Windows\Temporary Internet Files\Content.IE5\BXES484A\MC9004368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85" y="3733800"/>
            <a:ext cx="2133600" cy="11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001000" cy="8382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What is the crash risk of an unlicensed driver?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8001000" cy="3962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Frutiger LT Std 55 Roman" pitchFamily="34" charset="0"/>
              <a:buChar char="&gt;"/>
            </a:pPr>
            <a:r>
              <a:rPr lang="en-US" sz="2800" dirty="0" smtClean="0">
                <a:latin typeface="+mj-lt"/>
              </a:rPr>
              <a:t>Compared to licensed drivers, unlicensed drivers are: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Tahoma" panose="020B0604030504040204" pitchFamily="34" charset="0"/>
              <a:buChar char="»"/>
            </a:pPr>
            <a:r>
              <a:rPr lang="en-US" sz="2400" dirty="0" smtClean="0">
                <a:latin typeface="+mj-lt"/>
              </a:rPr>
              <a:t>11 times more likely to be in a serious injury crash;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Tahoma" panose="020B0604030504040204" pitchFamily="34" charset="0"/>
              <a:buChar char="»"/>
            </a:pPr>
            <a:r>
              <a:rPr lang="en-US" sz="2400" dirty="0" smtClean="0">
                <a:latin typeface="+mj-lt"/>
              </a:rPr>
              <a:t>2 times as likely to be at-fault </a:t>
            </a:r>
            <a:r>
              <a:rPr lang="en-US" sz="2400" dirty="0">
                <a:latin typeface="+mj-lt"/>
              </a:rPr>
              <a:t>in </a:t>
            </a:r>
            <a:r>
              <a:rPr lang="en-US" sz="2400" dirty="0" smtClean="0">
                <a:latin typeface="+mj-lt"/>
              </a:rPr>
              <a:t>crashes </a:t>
            </a:r>
            <a:r>
              <a:rPr lang="en-US" sz="1900" dirty="0" smtClean="0">
                <a:latin typeface="+mj-lt"/>
              </a:rPr>
              <a:t>(Blows </a:t>
            </a:r>
            <a:r>
              <a:rPr lang="en-US" sz="1900" dirty="0">
                <a:latin typeface="+mj-lt"/>
              </a:rPr>
              <a:t>et al. 2005</a:t>
            </a:r>
            <a:r>
              <a:rPr lang="en-US" sz="1900" dirty="0" smtClean="0">
                <a:latin typeface="+mj-lt"/>
              </a:rPr>
              <a:t>).</a:t>
            </a:r>
            <a:endParaRPr lang="en-US" sz="1900" dirty="0">
              <a:latin typeface="+mj-lt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Frutiger LT Std 55 Roman" pitchFamily="34" charset="0"/>
              <a:buChar char="&gt;"/>
            </a:pPr>
            <a:r>
              <a:rPr lang="en-US" sz="2800" dirty="0" smtClean="0">
                <a:latin typeface="+mj-lt"/>
              </a:rPr>
              <a:t>Young, unlicensed drivers have a greater crash risk; 90% sustain an injury in a crash and almost half of them die (Hanna et al. 2006).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001000" cy="10668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/>
              </a:rPr>
              <a:t>What are the driving behaviours of unlicensed drivers?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6096000" cy="3810000"/>
          </a:xfrm>
        </p:spPr>
        <p:txBody>
          <a:bodyPr>
            <a:normAutofit fontScale="92500"/>
          </a:bodyPr>
          <a:lstStyle/>
          <a:p>
            <a:pPr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 smtClean="0">
                <a:latin typeface="+mj-lt"/>
              </a:rPr>
              <a:t>Unlicensed drivers are more likely to:</a:t>
            </a:r>
          </a:p>
          <a:p>
            <a:pPr lvl="1"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speed;</a:t>
            </a:r>
          </a:p>
          <a:p>
            <a:pPr lvl="1"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drive drunk;</a:t>
            </a:r>
          </a:p>
          <a:p>
            <a:pPr lvl="1"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run red lights;</a:t>
            </a:r>
          </a:p>
          <a:p>
            <a:pPr lvl="1"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attempt to flee the scene of a crash;</a:t>
            </a:r>
          </a:p>
          <a:p>
            <a:pPr lvl="1"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drive a motorcycle;</a:t>
            </a:r>
          </a:p>
          <a:p>
            <a:pPr lvl="1"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not wear a seatbelt; and,</a:t>
            </a:r>
          </a:p>
          <a:p>
            <a:pPr lvl="1"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400" dirty="0" smtClean="0">
                <a:latin typeface="+mj-lt"/>
              </a:rPr>
              <a:t>not use a helmet (</a:t>
            </a:r>
            <a:r>
              <a:rPr lang="en-CA" sz="2400" dirty="0" err="1" smtClean="0">
                <a:latin typeface="+mj-lt"/>
              </a:rPr>
              <a:t>Sweedler</a:t>
            </a:r>
            <a:r>
              <a:rPr lang="en-CA" sz="2400" dirty="0">
                <a:latin typeface="+mj-lt"/>
              </a:rPr>
              <a:t> </a:t>
            </a:r>
            <a:r>
              <a:rPr lang="en-CA" sz="2400" dirty="0" smtClean="0">
                <a:latin typeface="+mj-lt"/>
              </a:rPr>
              <a:t>2007).</a:t>
            </a:r>
          </a:p>
          <a:p>
            <a:pPr marL="457200" lvl="1" indent="0">
              <a:buClr>
                <a:schemeClr val="accent6"/>
              </a:buClr>
              <a:buNone/>
            </a:pPr>
            <a:endParaRPr lang="en-CA" sz="1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92" y="2743200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What are the driving behaviours </a:t>
            </a:r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of young </a:t>
            </a:r>
            <a:r>
              <a:rPr lang="en-CA" sz="2800" b="1" kern="0" dirty="0">
                <a:solidFill>
                  <a:schemeClr val="tx2">
                    <a:lumMod val="75000"/>
                  </a:schemeClr>
                </a:solidFill>
                <a:ea typeface="ＭＳ Ｐゴシック"/>
              </a:rPr>
              <a:t>unlicensed drivers?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5410200" cy="3810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>
                <a:latin typeface="+mj-lt"/>
              </a:rPr>
              <a:t>Young unlicensed drivers are more likely to:</a:t>
            </a:r>
          </a:p>
          <a:p>
            <a:pPr lvl="1"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>
                <a:latin typeface="+mj-lt"/>
              </a:rPr>
              <a:t>drive without a specific purpose;</a:t>
            </a:r>
          </a:p>
          <a:p>
            <a:pPr lvl="1"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>
                <a:latin typeface="+mj-lt"/>
              </a:rPr>
              <a:t>have lower grades;</a:t>
            </a:r>
          </a:p>
          <a:p>
            <a:pPr lvl="1"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>
                <a:latin typeface="+mj-lt"/>
              </a:rPr>
              <a:t>live in rural areas or the </a:t>
            </a:r>
            <a:r>
              <a:rPr lang="en-CA" sz="2200" dirty="0" smtClean="0">
                <a:latin typeface="+mj-lt"/>
              </a:rPr>
              <a:t>central city</a:t>
            </a:r>
            <a:r>
              <a:rPr lang="en-CA" sz="2200" dirty="0">
                <a:latin typeface="+mj-lt"/>
              </a:rPr>
              <a:t>; and,</a:t>
            </a:r>
          </a:p>
          <a:p>
            <a:pPr lvl="1"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>
                <a:latin typeface="+mj-lt"/>
              </a:rPr>
              <a:t>are less likely to have their </a:t>
            </a:r>
            <a:r>
              <a:rPr lang="en-CA" sz="2200" dirty="0" smtClean="0">
                <a:latin typeface="+mj-lt"/>
              </a:rPr>
              <a:t>                               father </a:t>
            </a:r>
            <a:r>
              <a:rPr lang="en-CA" sz="2200" dirty="0">
                <a:latin typeface="+mj-lt"/>
              </a:rPr>
              <a:t>help them learn how to </a:t>
            </a:r>
            <a:r>
              <a:rPr lang="en-CA" sz="2200" dirty="0" smtClean="0">
                <a:latin typeface="+mj-lt"/>
              </a:rPr>
              <a:t>                       drive (Elliot </a:t>
            </a:r>
            <a:r>
              <a:rPr lang="en-CA" sz="2200" dirty="0">
                <a:latin typeface="+mj-lt"/>
              </a:rPr>
              <a:t>et al. 2008</a:t>
            </a:r>
            <a:r>
              <a:rPr lang="en-CA" sz="2200" dirty="0" smtClean="0">
                <a:latin typeface="+mj-lt"/>
              </a:rPr>
              <a:t>).</a:t>
            </a:r>
            <a:endParaRPr lang="en-CA" sz="2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50452"/>
            <a:ext cx="2821504" cy="24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6858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CA" sz="28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/>
              </a:rPr>
              <a:t>Who is most likely to drive unlicensed?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077200" cy="4191000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Frutiger LT Std 55 Roman" pitchFamily="34" charset="0"/>
              <a:buChar char="&gt;"/>
            </a:pPr>
            <a:r>
              <a:rPr lang="en-CA" sz="2400" dirty="0" smtClean="0">
                <a:latin typeface="+mj-lt"/>
              </a:rPr>
              <a:t>Unlicensed drivers are more likely to: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be male (75%);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live in economically deprived areas;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drive an older vehicle;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have limited supervised driving practice; and, 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Tahoma" panose="020B0604030504040204" pitchFamily="34" charset="0"/>
              <a:buChar char="»"/>
            </a:pPr>
            <a:r>
              <a:rPr lang="en-CA" sz="2200" dirty="0" smtClean="0">
                <a:latin typeface="+mj-lt"/>
              </a:rPr>
              <a:t>provide family transportation before getting their licence (Hanna et al. 2006; Hanna et al. 2012).</a:t>
            </a:r>
          </a:p>
        </p:txBody>
      </p:sp>
    </p:spTree>
    <p:extLst>
      <p:ext uri="{BB962C8B-B14F-4D97-AF65-F5344CB8AC3E}">
        <p14:creationId xmlns:p14="http://schemas.microsoft.com/office/powerpoint/2010/main" val="2482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_YNDRC_Template_1">
  <a:themeElements>
    <a:clrScheme name="Custom 1">
      <a:dk1>
        <a:srgbClr val="000000"/>
      </a:dk1>
      <a:lt1>
        <a:sysClr val="window" lastClr="FFFFFF"/>
      </a:lt1>
      <a:dk2>
        <a:srgbClr val="1C72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8981D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1342</TotalTime>
  <Words>626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2012_YNDRC_Template_1</vt:lpstr>
      <vt:lpstr>Unlicensed Driving</vt:lpstr>
      <vt:lpstr>Overview:</vt:lpstr>
      <vt:lpstr>Who are unlicensed drivers? </vt:lpstr>
      <vt:lpstr>Why is a licence important to young drivers?</vt:lpstr>
      <vt:lpstr>How many crashes involve unlicensed drivers?</vt:lpstr>
      <vt:lpstr>What is the crash risk of an unlicensed driver?</vt:lpstr>
      <vt:lpstr>What are the driving behaviours of unlicensed drivers?</vt:lpstr>
      <vt:lpstr>What are the driving behaviours of young unlicensed drivers?</vt:lpstr>
      <vt:lpstr>Who is most likely to drive unlicensed?</vt:lpstr>
      <vt:lpstr>What are the crash characteristics of young unlicensed drivers?</vt:lpstr>
      <vt:lpstr>What will happen if a driver is caught driving unlicensed?</vt:lpstr>
      <vt:lpstr>What can the government and law enforcement do to reduce unlicensed driving?</vt:lpstr>
      <vt:lpstr>What can drivers do to reduce unlicensed driving?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ROAD USERS</dc:title>
  <dc:creator>annam</dc:creator>
  <cp:lastModifiedBy>Robyn  Robertson</cp:lastModifiedBy>
  <cp:revision>60</cp:revision>
  <cp:lastPrinted>2012-07-11T15:30:42Z</cp:lastPrinted>
  <dcterms:created xsi:type="dcterms:W3CDTF">2012-07-17T15:03:43Z</dcterms:created>
  <dcterms:modified xsi:type="dcterms:W3CDTF">2014-01-20T20:17:02Z</dcterms:modified>
</cp:coreProperties>
</file>