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9" r:id="rId15"/>
    <p:sldId id="268" r:id="rId16"/>
    <p:sldId id="275" r:id="rId17"/>
    <p:sldId id="271" r:id="rId18"/>
    <p:sldId id="272" r:id="rId19"/>
    <p:sldId id="273" r:id="rId20"/>
    <p:sldId id="274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2" autoAdjust="0"/>
  </p:normalViewPr>
  <p:slideViewPr>
    <p:cSldViewPr>
      <p:cViewPr>
        <p:scale>
          <a:sx n="100" d="100"/>
          <a:sy n="100" d="100"/>
        </p:scale>
        <p:origin x="-20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1A3EF-BF96-4897-BD4F-3D148CE51CD4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770D2-5536-4EB9-8FC0-1D11EB5F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7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Collision</a:t>
            </a:r>
            <a:r>
              <a:rPr lang="en-CA" sz="1600" kern="0" baseline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are often head on, or rear-end</a:t>
            </a:r>
            <a:endParaRPr lang="en-CA" sz="16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6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often no brake marks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24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17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11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67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7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4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05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60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sz="1600" dirty="0" smtClean="0"/>
              <a:t>False.</a:t>
            </a:r>
            <a:r>
              <a:rPr lang="en-US" sz="1600" baseline="0" dirty="0" smtClean="0"/>
              <a:t> Fatigue heightens the effects of alcohol. Even SMALL AMOUNTS.</a:t>
            </a:r>
          </a:p>
          <a:p>
            <a:pPr marL="228600" indent="-228600">
              <a:buAutoNum type="arabicParenR"/>
            </a:pPr>
            <a:r>
              <a:rPr lang="en-US" sz="1600" baseline="0" dirty="0" smtClean="0"/>
              <a:t>True.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7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Answer:</a:t>
            </a:r>
            <a:r>
              <a:rPr lang="en-US" sz="1600" baseline="0" dirty="0" smtClean="0"/>
              <a:t> 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3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Both terms can be used interchangeably because they have the same consequences for driving.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9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39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7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8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Teens develop limit-testing behaviours (e.g., risky driving).</a:t>
            </a:r>
            <a:endParaRPr lang="en-CA" sz="1600" b="1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6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These factors combined with teen’s incredibly busy lifestyle put teens at a high risk for fatigue.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83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6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1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ndrc.tirf.ca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irf.ca/publications/PDF_publications/2009_Facts_Fatigue_Driving_Ontario_Police_Guidebook.pdf" TargetMode="External"/><Relationship Id="rId4" Type="http://schemas.openxmlformats.org/officeDocument/2006/relationships/hyperlink" Target="http://www.tirf.ca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3176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FATIGUED DRIVING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Y:\Sara\Stock Media\Stock Photos\iStock_000005344446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1112" y="3343656"/>
            <a:ext cx="3807229" cy="2323407"/>
          </a:xfrm>
          <a:prstGeom prst="rect">
            <a:avLst/>
          </a:prstGeom>
          <a:noFill/>
          <a:ln>
            <a:solidFill>
              <a:srgbClr val="4468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70" y="1596834"/>
            <a:ext cx="8458200" cy="808038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>
                <a:solidFill>
                  <a:schemeClr val="tx2"/>
                </a:solidFill>
                <a:ea typeface="ＭＳ Ｐゴシック"/>
              </a:rPr>
              <a:t>Characteristics of a fatigue-related crash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209800"/>
            <a:ext cx="4495800" cy="4038600"/>
          </a:xfrm>
        </p:spPr>
        <p:txBody>
          <a:bodyPr>
            <a:normAutofit fontScale="92500" lnSpcReduction="20000"/>
          </a:bodyPr>
          <a:lstStyle/>
          <a:p>
            <a:pPr lvl="1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Driver is alone;</a:t>
            </a:r>
          </a:p>
          <a:p>
            <a:pPr lvl="1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Driver is young and male;</a:t>
            </a:r>
          </a:p>
          <a:p>
            <a:pPr lvl="1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Single vehicle, run off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roadway;</a:t>
            </a:r>
          </a:p>
          <a:p>
            <a:pPr lvl="1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Higher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speed highways; </a:t>
            </a:r>
          </a:p>
          <a:p>
            <a:pPr lvl="1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Result in serious injury; and,</a:t>
            </a:r>
          </a:p>
          <a:p>
            <a:pPr lvl="1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Occur between 3 pm–6pm and 12 am–7 am.</a:t>
            </a:r>
          </a:p>
          <a:p>
            <a:endParaRPr lang="en-US" dirty="0"/>
          </a:p>
        </p:txBody>
      </p:sp>
      <p:pic>
        <p:nvPicPr>
          <p:cNvPr id="1026" name="Picture 2" descr="Y:\Sara\Stock Media\Stock Photos\iStock_000003237174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215" y="2438400"/>
            <a:ext cx="4039985" cy="3578629"/>
          </a:xfrm>
          <a:prstGeom prst="rect">
            <a:avLst/>
          </a:prstGeom>
          <a:noFill/>
          <a:ln>
            <a:solidFill>
              <a:srgbClr val="4468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64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838200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Fatigue and alcohol: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467621"/>
            <a:ext cx="5410200" cy="3810000"/>
          </a:xfrm>
        </p:spPr>
        <p:txBody>
          <a:bodyPr>
            <a:normAutofit fontScale="92500" lnSpcReduction="10000"/>
          </a:bodyPr>
          <a:lstStyle/>
          <a:p>
            <a:pPr lvl="0" fontAlgn="base">
              <a:lnSpc>
                <a:spcPct val="110000"/>
              </a:lnSpc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Fatigue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has similar effects to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alcohol intoxication: </a:t>
            </a:r>
          </a:p>
          <a:p>
            <a:pPr lvl="1" fontAlgn="base">
              <a:lnSpc>
                <a:spcPct val="110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 person who has not had proper rest in 17 hours = a person with a blood alcohol concentration of 0.05 (legal limit is 0.08).</a:t>
            </a:r>
          </a:p>
          <a:p>
            <a:pPr lvl="0" fontAlgn="base">
              <a:lnSpc>
                <a:spcPct val="110000"/>
              </a:lnSpc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Fatigue heightens the effects of alcohol, even small amounts (1 or 2 drinks).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565964"/>
            <a:ext cx="2734057" cy="1676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44" y="4457596"/>
            <a:ext cx="2734056" cy="1790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65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7630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Young driver attitudes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3581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When surveyed, young drivers reported they were not afraid of getting caught or getting into a crash when driving while fatigued.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Young drivers acknowledged the dangers of fatigued-driving but were not willing to stay off the roads if they felt fatigued and needed to drive.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604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808038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Legislation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962400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Police can use a variety of actions to deal with a fatigued driver: 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Give the driver a warning;</a:t>
            </a:r>
          </a:p>
          <a:p>
            <a:pPr lvl="1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Arrange for alternate transportation;</a:t>
            </a:r>
          </a:p>
          <a:p>
            <a:pPr lvl="1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Charge the driver with a provincial offence (e.g., unsafe lane change);</a:t>
            </a:r>
          </a:p>
          <a:p>
            <a:pPr lvl="1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Charge the driver with a criminal offence (e.g., careless driving); or,</a:t>
            </a:r>
          </a:p>
          <a:p>
            <a:pPr lvl="1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Make an arrest.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US" sz="3200" b="1" kern="0" dirty="0">
                <a:solidFill>
                  <a:schemeClr val="tx2"/>
                </a:solidFill>
                <a:ea typeface="ＭＳ Ｐゴシック"/>
              </a:rPr>
              <a:t>Solutions: reducing fatigue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438400"/>
            <a:ext cx="5410200" cy="3810000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ＭＳ Ｐゴシック" pitchFamily="1" charset="-128"/>
              </a:rPr>
              <a:t>Highway infrastructure:</a:t>
            </a:r>
          </a:p>
          <a:p>
            <a:pPr marL="800100" lvl="1" indent="-3429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  <a:defRPr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ＭＳ Ｐゴシック" pitchFamily="1" charset="-128"/>
              </a:rPr>
              <a:t>Rumble strips, rest areas, proper maintenance.</a:t>
            </a: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ＭＳ Ｐゴシック" pitchFamily="1" charset="-128"/>
              </a:rPr>
              <a:t>Technology:</a:t>
            </a:r>
          </a:p>
          <a:p>
            <a:pPr marL="800100" lvl="1" indent="-3429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  <a:defRPr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ＭＳ Ｐゴシック" pitchFamily="1" charset="-128"/>
              </a:rPr>
              <a:t>Driver monitoring system alerts the driver if it detects drowsiness. </a:t>
            </a:r>
          </a:p>
          <a:p>
            <a:pPr marL="800100" lvl="1" indent="-3429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  <a:defRPr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ＭＳ Ｐゴシック" pitchFamily="1" charset="-128"/>
              </a:rPr>
              <a:t>If a vehicle loses lane position the system alerts the driver with a light and alarm.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4"/>
          <a:stretch/>
        </p:blipFill>
        <p:spPr>
          <a:xfrm>
            <a:off x="598714" y="2514600"/>
            <a:ext cx="3135086" cy="3657600"/>
          </a:xfrm>
          <a:prstGeom prst="rect">
            <a:avLst/>
          </a:prstGeom>
          <a:noFill/>
          <a:ln>
            <a:solidFill>
              <a:srgbClr val="44687D"/>
            </a:solidFill>
          </a:ln>
        </p:spPr>
      </p:pic>
    </p:spTree>
    <p:extLst>
      <p:ext uri="{BB962C8B-B14F-4D97-AF65-F5344CB8AC3E}">
        <p14:creationId xmlns:p14="http://schemas.microsoft.com/office/powerpoint/2010/main" val="2061734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08038"/>
          </a:xfrm>
        </p:spPr>
        <p:txBody>
          <a:bodyPr/>
          <a:lstStyle/>
          <a:p>
            <a:pPr algn="l"/>
            <a:r>
              <a:rPr lang="en-US" sz="3600" b="1" kern="0" dirty="0">
                <a:solidFill>
                  <a:schemeClr val="tx2"/>
                </a:solidFill>
                <a:ea typeface="ＭＳ Ｐゴシック"/>
              </a:rPr>
              <a:t>Solutions: reducing fatigue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1"/>
            <a:ext cx="8229600" cy="3657600"/>
          </a:xfrm>
        </p:spPr>
        <p:txBody>
          <a:bodyPr>
            <a:normAutofit fontScale="92500" lnSpcReduction="20000"/>
          </a:bodyPr>
          <a:lstStyle/>
          <a:p>
            <a:pPr marL="514350" indent="-457200" fontAlgn="base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Make </a:t>
            </a: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sure to get the proper amount of sleep before a trip.</a:t>
            </a:r>
          </a:p>
          <a:p>
            <a:pPr marL="514350" indent="-457200" fontAlgn="base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Plan ahead to have adequate sleep leading up to the trip. </a:t>
            </a:r>
            <a:r>
              <a:rPr lang="en-CA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(e.g</a:t>
            </a: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., if you are aware you have a long drive Sunday morning, do not stay up late Friday and Saturday </a:t>
            </a:r>
            <a:r>
              <a:rPr lang="en-CA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night).</a:t>
            </a:r>
            <a:endParaRPr lang="en-CA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514350" indent="-457200" fontAlgn="base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Take a break every 2-3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0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kern="0" dirty="0">
                <a:solidFill>
                  <a:schemeClr val="tx2"/>
                </a:solidFill>
                <a:ea typeface="ＭＳ Ｐゴシック"/>
              </a:rPr>
              <a:t>Solutions: reducing fatigue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4495800" cy="3657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Naps and caffeine will ultimately not help and can lead to the body “crashing” (getting tired again suddenly and severely); only sleep will cure fatigue.</a:t>
            </a:r>
          </a:p>
          <a:p>
            <a:endParaRPr lang="en-US" dirty="0"/>
          </a:p>
        </p:txBody>
      </p:sp>
      <p:pic>
        <p:nvPicPr>
          <p:cNvPr id="2050" name="Picture 2" descr="http://mix967.ca/wp-content/files_flutter/1343660410coff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599" y="3048000"/>
            <a:ext cx="3560053" cy="2362200"/>
          </a:xfrm>
          <a:prstGeom prst="rect">
            <a:avLst/>
          </a:prstGeom>
          <a:noFill/>
          <a:ln>
            <a:solidFill>
              <a:srgbClr val="4468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79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960438"/>
          </a:xfrm>
        </p:spPr>
        <p:txBody>
          <a:bodyPr/>
          <a:lstStyle/>
          <a:p>
            <a:pPr algn="l"/>
            <a:r>
              <a:rPr lang="en-US" sz="3600" b="1" kern="0" dirty="0">
                <a:solidFill>
                  <a:schemeClr val="tx2"/>
                </a:solidFill>
                <a:ea typeface="ＭＳ Ｐゴシック"/>
              </a:rPr>
              <a:t>For more information: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3459163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  <a:hlinkClick r:id="rId3"/>
              </a:rPr>
              <a:t>www.</a:t>
            </a: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  <a:hlinkClick r:id="rId3"/>
              </a:rPr>
              <a:t>yndrc.tirf.ca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  <a:hlinkClick r:id="rId4"/>
              </a:rPr>
              <a:t>www.tirf.ca</a:t>
            </a:r>
            <a:endParaRPr lang="en-CA" sz="2400" b="1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  <a:hlinkClick r:id="rId5"/>
              </a:rPr>
              <a:t>The Facts About Fatigued Driving in Ontario – A Guidebook for Police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57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9144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Quiz: 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Fatigue heightens the effects of alcohol, but only large amounts.</a:t>
            </a:r>
          </a:p>
          <a:p>
            <a:pPr>
              <a:buClr>
                <a:srgbClr val="FFC000"/>
              </a:buClr>
              <a:buFont typeface="Verdana" pitchFamily="34" charset="0"/>
              <a:buChar char="&gt;"/>
            </a:pPr>
            <a:endParaRPr lang="en-US" dirty="0" smtClean="0">
              <a:latin typeface="+mj-lt"/>
            </a:endParaRPr>
          </a:p>
          <a:p>
            <a:pPr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People are not good at judging how likely it is they will fall asleep.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4029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Quiz: multiple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The human body has a circadian rhythm that make the body sleepy at night and: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In the morning.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On the weekend.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While you’re eating.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In the afternoon.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878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</a:rPr>
              <a:t>Overview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3840163"/>
          </a:xfrm>
        </p:spPr>
        <p:txBody>
          <a:bodyPr>
            <a:normAutofit fontScale="70000" lnSpcReduction="20000"/>
          </a:bodyPr>
          <a:lstStyle/>
          <a:p>
            <a:pPr lvl="0" fontAlgn="base">
              <a:lnSpc>
                <a:spcPct val="80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31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What is fatigue? What is drowsiness? </a:t>
            </a:r>
          </a:p>
          <a:p>
            <a:pPr lvl="0" fontAlgn="base">
              <a:lnSpc>
                <a:spcPct val="80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endParaRPr lang="en-US" sz="31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80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31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What are the characteristics of fatigued-driving?</a:t>
            </a:r>
          </a:p>
          <a:p>
            <a:pPr lvl="0" fontAlgn="base">
              <a:lnSpc>
                <a:spcPct val="80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endParaRPr lang="en-US" sz="31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80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31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What are the characteristics of fatigued drivers?</a:t>
            </a:r>
          </a:p>
          <a:p>
            <a:pPr lvl="0" fontAlgn="base">
              <a:lnSpc>
                <a:spcPct val="80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endParaRPr lang="en-US" sz="31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80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31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Attitudes</a:t>
            </a:r>
          </a:p>
          <a:p>
            <a:pPr lvl="0" fontAlgn="base">
              <a:lnSpc>
                <a:spcPct val="80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endParaRPr lang="en-US" sz="31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80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31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Legislation</a:t>
            </a:r>
          </a:p>
          <a:p>
            <a:pPr lvl="0" fontAlgn="base">
              <a:lnSpc>
                <a:spcPct val="80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endParaRPr lang="en-US" sz="31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80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31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Solutions </a:t>
            </a:r>
            <a:endParaRPr lang="en-US" sz="31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8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990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>
              <a:buClr>
                <a:srgbClr val="FFC000"/>
              </a:buClr>
              <a:buFont typeface="Tahoma" pitchFamily="34" charset="0"/>
              <a:buChar char="&gt;"/>
            </a:pPr>
            <a:r>
              <a:rPr lang="en-US" dirty="0" smtClean="0"/>
              <a:t>How do you feel when you have not had enough rest?</a:t>
            </a:r>
          </a:p>
          <a:p>
            <a:pPr>
              <a:buClr>
                <a:srgbClr val="FFC000"/>
              </a:buClr>
              <a:buFont typeface="Tahoma" pitchFamily="34" charset="0"/>
              <a:buChar char="&gt;"/>
            </a:pPr>
            <a:endParaRPr lang="en-US" dirty="0"/>
          </a:p>
          <a:p>
            <a:pPr>
              <a:buClr>
                <a:srgbClr val="FFC000"/>
              </a:buClr>
              <a:buFont typeface="Tahoma" pitchFamily="34" charset="0"/>
              <a:buChar char="&gt;"/>
            </a:pPr>
            <a:r>
              <a:rPr lang="en-US" dirty="0" smtClean="0"/>
              <a:t>Would you leave your car at school or at a friend’s house if you knew you hadn’t slept enough the night before?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6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CA" sz="3600" b="1" dirty="0" smtClean="0">
                <a:solidFill>
                  <a:schemeClr val="tx2"/>
                </a:solidFill>
              </a:rPr>
              <a:t>What is </a:t>
            </a:r>
            <a:r>
              <a:rPr lang="en-CA" sz="3600" b="1" dirty="0">
                <a:solidFill>
                  <a:schemeClr val="tx2"/>
                </a:solidFill>
              </a:rPr>
              <a:t>drowsiness vs. </a:t>
            </a:r>
            <a:r>
              <a:rPr lang="en-CA" sz="3600" b="1" dirty="0" smtClean="0">
                <a:solidFill>
                  <a:schemeClr val="tx2"/>
                </a:solidFill>
              </a:rPr>
              <a:t>fatigue?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2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Drowsiness (sleepiness):</a:t>
            </a:r>
          </a:p>
          <a:p>
            <a:pPr lvl="1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Caused by body’s biological rhythm.</a:t>
            </a:r>
          </a:p>
          <a:p>
            <a:pPr lvl="1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Happens twice a day: afternoon and night.</a:t>
            </a:r>
          </a:p>
          <a:p>
            <a:pPr lvl="1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Teenagers need at least 9 hours of sleep.</a:t>
            </a:r>
          </a:p>
          <a:p>
            <a:pPr lvl="1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There is no cure for drowsiness besides sleep. </a:t>
            </a:r>
            <a:endParaRPr lang="en-CA" sz="22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2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Fatigue:</a:t>
            </a:r>
          </a:p>
          <a:p>
            <a:pPr lvl="1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Weariness, lack of desire to continue driving. </a:t>
            </a:r>
          </a:p>
          <a:p>
            <a:pPr lvl="1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Can be caused by repetitiveness of the driving task. </a:t>
            </a:r>
          </a:p>
          <a:p>
            <a:pPr lvl="1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Occurs after extended periods without rest or break.</a:t>
            </a:r>
          </a:p>
          <a:p>
            <a:pPr lvl="1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endParaRPr lang="en-CA" sz="22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5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884238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</a:rPr>
              <a:t>Signs of fatigue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743200"/>
            <a:ext cx="3964021" cy="2630244"/>
          </a:xfrm>
          <a:prstGeom prst="rect">
            <a:avLst/>
          </a:prstGeom>
          <a:noFill/>
          <a:ln>
            <a:solidFill>
              <a:srgbClr val="44687D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800600" y="2286000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Yawning;</a:t>
            </a:r>
          </a:p>
          <a:p>
            <a:pPr marL="800100" lvl="1" indent="-34290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Tired eyes;</a:t>
            </a:r>
          </a:p>
          <a:p>
            <a:pPr marL="800100" lvl="1" indent="-34290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Heavy eyelids;</a:t>
            </a:r>
          </a:p>
          <a:p>
            <a:pPr marL="800100" lvl="1" indent="-34290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Hard to keep still;</a:t>
            </a:r>
          </a:p>
          <a:p>
            <a:pPr marL="800100" lvl="1" indent="-34290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Can’t concentrate;</a:t>
            </a:r>
          </a:p>
          <a:p>
            <a:pPr marL="800100" lvl="1" indent="-34290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Inability to predict      falling asleep;</a:t>
            </a:r>
          </a:p>
          <a:p>
            <a:pPr marL="800100" lvl="1" indent="-34290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Nodding off.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347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</a:rPr>
              <a:t>How common is fatigued driving?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763000" cy="4495800"/>
          </a:xfrm>
        </p:spPr>
        <p:txBody>
          <a:bodyPr>
            <a:normAutofit/>
          </a:bodyPr>
          <a:lstStyle/>
          <a:p>
            <a:pPr lvl="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In the 2011 Road Safety Monitor (RSM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), almost one fifth (18.5%)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of Canadians reported nodding off or falling asleep at the wheel in the past year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In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Ontario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, it is estimated just over one-quarter (26%)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of all fatal and injury crashes are due to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fatigue</a:t>
            </a:r>
            <a:r>
              <a:rPr lang="en-CA" sz="17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In the United States, between 79,000 and 103,000 crashes a year are caused by fatigue, with 71,000 injuries and 1,500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fatalities</a:t>
            </a:r>
            <a:r>
              <a:rPr lang="en-CA" sz="17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**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FFC000"/>
              </a:buClr>
              <a:buNone/>
            </a:pPr>
            <a:endParaRPr lang="en-CA" sz="16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FFC000"/>
              </a:buClr>
              <a:buNone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*Data from </a:t>
            </a:r>
            <a:r>
              <a:rPr lang="en-CA" sz="1600" kern="0" dirty="0" err="1" smtClean="0">
                <a:solidFill>
                  <a:srgbClr val="000000"/>
                </a:solidFill>
                <a:latin typeface="Verdana"/>
                <a:ea typeface="ＭＳ Ｐゴシック"/>
              </a:rPr>
              <a:t>Elzohairy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2007 and **NHTSA</a:t>
            </a: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8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8842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How does fatigue affect driving?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rmAutofit/>
          </a:bodyPr>
          <a:lstStyle/>
          <a:p>
            <a:pPr lvl="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Driver is no longer paying full attention to the driving task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Driver can no longer perform important driving tasks (e.g., staying in lane). </a:t>
            </a:r>
          </a:p>
          <a:p>
            <a:pPr lvl="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Driver will experience a decrease in reaction time, coordination, and decision making (all skills needed to drive safely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).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Driver may experience irritability.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3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229600" cy="1143000"/>
          </a:xfrm>
        </p:spPr>
        <p:txBody>
          <a:bodyPr/>
          <a:lstStyle/>
          <a:p>
            <a:pPr algn="l"/>
            <a:r>
              <a:rPr lang="en-US" sz="3600" b="1" kern="0" dirty="0">
                <a:solidFill>
                  <a:schemeClr val="tx2"/>
                </a:solidFill>
                <a:ea typeface="ＭＳ Ｐゴシック"/>
              </a:rPr>
              <a:t>Teen risk for fatigue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438400"/>
            <a:ext cx="5410200" cy="4167982"/>
          </a:xfrm>
        </p:spPr>
        <p:txBody>
          <a:bodyPr>
            <a:normAutofit lnSpcReduction="10000"/>
          </a:bodyPr>
          <a:lstStyle/>
          <a:p>
            <a:pPr lvl="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Teens are one of the groups most at risk: 28% of 16 to 19 year olds report nodding off while driving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Teen lifestyle (part-time jobs, after school sports or clubs, homework, socializing) does not leave enough time for sleep.</a:t>
            </a:r>
          </a:p>
          <a:p>
            <a:pPr lvl="0" fontAlgn="base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endParaRPr lang="en-CA" sz="22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lvl="0" indent="0" fontAlgn="base">
              <a:spcAft>
                <a:spcPct val="0"/>
              </a:spcAft>
              <a:buClr>
                <a:srgbClr val="FFC000"/>
              </a:buClr>
              <a:buNone/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  *Data from the 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2004</a:t>
            </a:r>
          </a:p>
          <a:p>
            <a:pPr marL="0" lvl="0" indent="0" fontAlgn="base">
              <a:spcAft>
                <a:spcPct val="0"/>
              </a:spcAft>
              <a:buClr>
                <a:srgbClr val="FFC000"/>
              </a:buClr>
              <a:buNone/>
              <a:defRPr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   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Road Safety Monitor</a:t>
            </a: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232" y="2438400"/>
            <a:ext cx="2492135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9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3200" b="1" kern="0" dirty="0">
                <a:solidFill>
                  <a:schemeClr val="tx2"/>
                </a:solidFill>
                <a:ea typeface="ＭＳ Ｐゴシック"/>
              </a:rPr>
              <a:t>Circadian </a:t>
            </a:r>
            <a:r>
              <a:rPr lang="en-CA" sz="3200" b="1" kern="0" dirty="0" smtClean="0">
                <a:solidFill>
                  <a:schemeClr val="tx2"/>
                </a:solidFill>
                <a:ea typeface="ＭＳ Ｐゴシック"/>
              </a:rPr>
              <a:t>rhythm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534400" cy="3886200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The human body has a circadian rhythm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(body’s clock) that make the body sleepy at night and in the afternoon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lv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Biological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changes at puberty:</a:t>
            </a:r>
          </a:p>
          <a:p>
            <a:pPr lvl="1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Circadian clock makes it difficult for teenagers to fall asleep.</a:t>
            </a:r>
          </a:p>
          <a:p>
            <a:pPr lvl="1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Teens also have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decreased alertness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during the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3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655638"/>
          </a:xfrm>
        </p:spPr>
        <p:txBody>
          <a:bodyPr>
            <a:normAutofit/>
          </a:bodyPr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Dangers of fatigued driving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8229600" cy="3687763"/>
          </a:xfrm>
        </p:spPr>
        <p:txBody>
          <a:bodyPr>
            <a:normAutofit/>
          </a:bodyPr>
          <a:lstStyle/>
          <a:p>
            <a:pPr lvl="1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People are not good at judging how likely it is they will fall asleep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Some drivers do not recognize or admit to feeling sleepy before a fatigue-related crash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Once a driver is drowsy it is difficult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to overcome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this feeling (only sleep will cure it).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12433"/>
      </p:ext>
    </p:extLst>
  </p:cSld>
  <p:clrMapOvr>
    <a:masterClrMapping/>
  </p:clrMapOvr>
</p:sld>
</file>

<file path=ppt/theme/theme1.xml><?xml version="1.0" encoding="utf-8"?>
<a:theme xmlns:a="http://schemas.openxmlformats.org/drawingml/2006/main" name="YNDRC">
  <a:themeElements>
    <a:clrScheme name="YNDRC">
      <a:dk1>
        <a:srgbClr val="000000"/>
      </a:dk1>
      <a:lt1>
        <a:sysClr val="window" lastClr="FFFFFF"/>
      </a:lt1>
      <a:dk2>
        <a:srgbClr val="4468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81D"/>
      </a:hlink>
      <a:folHlink>
        <a:srgbClr val="800080"/>
      </a:folHlink>
    </a:clrScheme>
    <a:fontScheme name="YNDRC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YNDRC</Template>
  <TotalTime>762</TotalTime>
  <Words>1011</Words>
  <Application>Microsoft Office PowerPoint</Application>
  <PresentationFormat>On-screen Show (4:3)</PresentationFormat>
  <Paragraphs>140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YNDRC</vt:lpstr>
      <vt:lpstr>FATIGUED DRIVING</vt:lpstr>
      <vt:lpstr>Overview</vt:lpstr>
      <vt:lpstr>What is drowsiness vs. fatigue?</vt:lpstr>
      <vt:lpstr>Signs of fatigue</vt:lpstr>
      <vt:lpstr>How common is fatigued driving?</vt:lpstr>
      <vt:lpstr>How does fatigue affect driving?</vt:lpstr>
      <vt:lpstr>Teen risk for fatigue</vt:lpstr>
      <vt:lpstr>Circadian rhythm </vt:lpstr>
      <vt:lpstr>Dangers of fatigued driving</vt:lpstr>
      <vt:lpstr>Characteristics of a fatigue-related crash</vt:lpstr>
      <vt:lpstr>Fatigue and alcohol:</vt:lpstr>
      <vt:lpstr>Young driver attitudes</vt:lpstr>
      <vt:lpstr>Legislation</vt:lpstr>
      <vt:lpstr>Solutions: reducing fatigue</vt:lpstr>
      <vt:lpstr>Solutions: reducing fatigue</vt:lpstr>
      <vt:lpstr>Solutions: reducing fatigue</vt:lpstr>
      <vt:lpstr>For more information:</vt:lpstr>
      <vt:lpstr>Quiz: true or false?</vt:lpstr>
      <vt:lpstr>Quiz: multiple choice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FATIGUED DRIVING</dc:title>
  <dc:creator>annam</dc:creator>
  <cp:lastModifiedBy> Sara Oglestone</cp:lastModifiedBy>
  <cp:revision>43</cp:revision>
  <cp:lastPrinted>2012-08-16T13:14:13Z</cp:lastPrinted>
  <dcterms:created xsi:type="dcterms:W3CDTF">2012-07-17T12:54:35Z</dcterms:created>
  <dcterms:modified xsi:type="dcterms:W3CDTF">2012-08-21T21:54:31Z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